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5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embeddedFontLst>
    <p:embeddedFont>
      <p:font typeface="Pretendard Black" panose="02000A03000000020004" pitchFamily="50" charset="-127"/>
      <p:bold r:id="rId14"/>
    </p:embeddedFont>
    <p:embeddedFont>
      <p:font typeface="넥슨Lv1고딕 OTF" panose="00000500000000000000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F807B-302C-47C4-A86B-514D38753521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C5195-3D43-4597-B5EA-C55346152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25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C5195-3D43-4597-B5EA-C553461524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95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C5195-3D43-4597-B5EA-C553461524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1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AC276-5958-21BA-8EA7-07D6CE7B3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3D98A0-D41E-562C-7A52-5B192477C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C06DD-6E7F-64F6-AB84-23508121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E183B-39ED-60BE-CD67-5A5629CA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CC932-2667-DBF8-12E5-A60B5D39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0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C6DBD-0447-23BC-178E-78F11A18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4DBCDE-E90F-74A2-F805-3F186D333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6722F-8D6C-83F8-9DB5-D9D48025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96389F-5225-AD9C-1188-1092F781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3CB9F-14A7-890F-908D-02180EFD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67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EB795C-E945-6205-FCAD-0DD5F8AB7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27445-7147-1D26-A4B6-92D02E6F4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E1DE8E-50C1-C3F9-EA71-1C07B7A1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3A23B-3853-2130-DAE4-4597FD30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D7AAB-ADE7-6B14-072B-E999F4AA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3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47266-DF11-8533-FBF0-58ED51E1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74251-2585-36C2-C723-5BE890DC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15479-9F26-E4C5-A224-1B101F83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8EF42-6EEB-0BFB-4C8E-CD23489C3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CAFA8-C394-147B-B0A7-20C91513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C1FF8-3C10-07AB-F1AE-69DC1542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0E678-DA14-B115-B4D9-5711417A1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67247-095B-1619-C348-0B59E031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FF485-041C-83F5-A5C2-AD9FDB0F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D89FF-3EC7-8D32-8E5C-2A88B791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80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91A22-E4E3-1E59-F7DC-9157961E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926D4-60E2-7850-633F-6F6FE96F6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45EF59-A673-F1B2-CAD9-059EBEA9A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8ED584-EF4F-23B6-8B0F-6FD2C8C6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EA808F-5957-44A8-E983-1CB5A331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165E00-DA15-F9FA-B4AA-7803C93F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110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22CC7-928C-F0CA-9DA7-3F1F26FF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C9A493-E6CD-D737-E750-0C8AF56E5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8F1CC-7586-9833-7474-1FE11649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555703-6323-BD51-DE97-6BA95D881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87BD38-066A-0D51-8BC4-1C30CB0CF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C60BF9-4431-2729-2D41-72F3E6F7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03DB28-D444-754B-B871-F78976EE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CC64D8-F125-B592-A2C5-156B050C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4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4C359-38AA-6561-4D40-C7A9DC44E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041A72-78E8-C711-8811-8BB37C15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473186-C886-17EE-9B62-1074788C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270076-E1D0-066F-7B3F-87931980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6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C55B45-02F2-0401-8D76-0A08DE1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AB5ACC-6D78-27FF-BFE8-13DE32A7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03CD8-8EEE-EBBD-6F3F-241F01F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6F46C-4DDB-04A7-396E-C64CD377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1370B-48DF-63D8-152C-DDF0ABE8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250A99-FA34-7B4D-F9CA-FB37DCE9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A7EAA5-8FD9-47C6-D889-A6F7E2ED3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FC7B8-7ED7-1822-673B-BF47B97C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18AA2-A884-EF5C-B477-3666A56F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64021-24C6-C438-282F-2636580C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BFB8B0-A755-C3F6-B463-80208F7F0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2B183C-2550-E182-A340-2E737EF9D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EE2D3-AB06-3425-4BBA-104C0C03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0953BB-9CBB-DAC4-74D6-11D995EC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CC912A-8782-3D4F-676A-85A84573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1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198E55-2AAE-B460-E997-29A1689F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87060-42C7-3099-0BB6-6F0BA6157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F5EB-482D-8E87-59E6-8F2E283F4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9B5E29-A761-4C4E-B12C-4BC7AB0E38B7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E3FBD-CE9D-70F4-5167-29D0C18EF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DC8F3-3EBD-58F6-9E01-B97890523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99C083-526F-4AEE-84F3-62B309C3C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63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7CF46-1032-D1DE-2407-A3B0E53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" y="101259"/>
            <a:ext cx="4649992" cy="2146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894022-8712-A04B-504C-9E86CE90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288" y="101259"/>
            <a:ext cx="4649992" cy="2146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C7C3B8-DEEA-927C-3299-2E34DDA3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222" y="2355925"/>
            <a:ext cx="4649992" cy="2146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D70009-C160-2588-D1AC-75C287F5C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5" y="4610591"/>
            <a:ext cx="4649992" cy="2146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5CEC52-BE1B-1394-D36F-457B228BE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288" y="4610591"/>
            <a:ext cx="4649992" cy="2146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6F762-4341-2BF9-6496-9B6B7B3CACA8}"/>
              </a:ext>
            </a:extLst>
          </p:cNvPr>
          <p:cNvSpPr txBox="1"/>
          <p:nvPr/>
        </p:nvSpPr>
        <p:spPr>
          <a:xfrm>
            <a:off x="75302" y="2247409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 시작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C47B9-673E-9439-EBA5-D9E599FC1DDE}"/>
              </a:ext>
            </a:extLst>
          </p:cNvPr>
          <p:cNvSpPr txBox="1"/>
          <p:nvPr/>
        </p:nvSpPr>
        <p:spPr>
          <a:xfrm>
            <a:off x="4820288" y="224740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1-1.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 시작 화면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-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로딩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D2A49-4FF5-8DAF-6453-59B9DE8BF84B}"/>
              </a:ext>
            </a:extLst>
          </p:cNvPr>
          <p:cNvSpPr txBox="1"/>
          <p:nvPr/>
        </p:nvSpPr>
        <p:spPr>
          <a:xfrm>
            <a:off x="5682980" y="2585963"/>
            <a:ext cx="177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1-2.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 시작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53770-FE3A-2ECF-3283-403F1A018C7D}"/>
              </a:ext>
            </a:extLst>
          </p:cNvPr>
          <p:cNvSpPr txBox="1"/>
          <p:nvPr/>
        </p:nvSpPr>
        <p:spPr>
          <a:xfrm>
            <a:off x="85786" y="4272037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로딩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89897-3428-5489-B822-0D6C57E27966}"/>
              </a:ext>
            </a:extLst>
          </p:cNvPr>
          <p:cNvSpPr txBox="1"/>
          <p:nvPr/>
        </p:nvSpPr>
        <p:spPr>
          <a:xfrm>
            <a:off x="4820288" y="4276363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2-1.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로딩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3663EB-6FC9-6BFF-C09A-646541B8E883}"/>
              </a:ext>
            </a:extLst>
          </p:cNvPr>
          <p:cNvSpPr txBox="1"/>
          <p:nvPr/>
        </p:nvSpPr>
        <p:spPr>
          <a:xfrm>
            <a:off x="75302" y="2585963"/>
            <a:ext cx="3912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게임 세계관 관련 설명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나레이션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및 아트 송출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7E0502-3ED9-F598-88DC-FDB9D1C44DEE}"/>
              </a:ext>
            </a:extLst>
          </p:cNvPr>
          <p:cNvSpPr txBox="1"/>
          <p:nvPr/>
        </p:nvSpPr>
        <p:spPr>
          <a:xfrm>
            <a:off x="4007120" y="2894198"/>
            <a:ext cx="3449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연결 계정 확인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pPr algn="r"/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공지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고객센터 관련 문의 창구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UI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구성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20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C2D954-CFA5-580F-77DD-3047C7ED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15" y="3566844"/>
            <a:ext cx="5205324" cy="240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C8867-CA9C-8CE8-9F2F-AB6653F9182F}"/>
              </a:ext>
            </a:extLst>
          </p:cNvPr>
          <p:cNvSpPr txBox="1"/>
          <p:nvPr/>
        </p:nvSpPr>
        <p:spPr>
          <a:xfrm>
            <a:off x="3860115" y="6002895"/>
            <a:ext cx="3342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8-9.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관리 개별 화면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다른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353EE4-FAED-FB37-6AC7-293A1FF72F77}"/>
              </a:ext>
            </a:extLst>
          </p:cNvPr>
          <p:cNvGrpSpPr/>
          <p:nvPr/>
        </p:nvGrpSpPr>
        <p:grpSpPr>
          <a:xfrm>
            <a:off x="689238" y="124505"/>
            <a:ext cx="10493528" cy="3305050"/>
            <a:chOff x="126829" y="124505"/>
            <a:chExt cx="10493528" cy="33050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7FDCC53-96D7-79FD-0152-FF7B802A4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29" y="124505"/>
              <a:ext cx="5205324" cy="240245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7BBD0F-DD7D-D22A-6306-38C3E167F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5033" y="124507"/>
              <a:ext cx="5205324" cy="240245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786B3-84CF-57C7-112C-A6E004EC0F09}"/>
                </a:ext>
              </a:extLst>
            </p:cNvPr>
            <p:cNvSpPr txBox="1"/>
            <p:nvPr/>
          </p:nvSpPr>
          <p:spPr>
            <a:xfrm>
              <a:off x="126829" y="2526962"/>
              <a:ext cx="33281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8-7. </a:t>
              </a:r>
              <a:r>
                <a:rPr lang="ko-KR" altLang="en-US" sz="16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캐릭터 관리 개별 화면 </a:t>
              </a:r>
              <a:r>
                <a:rPr lang="en-US" altLang="ko-KR" sz="16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– </a:t>
              </a:r>
              <a:r>
                <a:rPr lang="ko-KR" altLang="en-US" sz="16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의상 변경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26E9D-AE8E-2802-3E8F-F555164BF513}"/>
                </a:ext>
              </a:extLst>
            </p:cNvPr>
            <p:cNvSpPr txBox="1"/>
            <p:nvPr/>
          </p:nvSpPr>
          <p:spPr>
            <a:xfrm>
              <a:off x="5415033" y="2526962"/>
              <a:ext cx="4278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8-8. </a:t>
              </a:r>
              <a:r>
                <a:rPr lang="ko-KR" altLang="en-US" sz="16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캐릭터 관리 개별 화면 </a:t>
              </a:r>
              <a:r>
                <a:rPr lang="en-US" altLang="ko-KR" sz="16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– </a:t>
              </a:r>
              <a:r>
                <a:rPr lang="ko-KR" altLang="en-US" sz="16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선호 오퍼레이터 등록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AAEF56-82A6-D506-84D0-58BCA8438469}"/>
                </a:ext>
              </a:extLst>
            </p:cNvPr>
            <p:cNvSpPr txBox="1"/>
            <p:nvPr/>
          </p:nvSpPr>
          <p:spPr>
            <a:xfrm>
              <a:off x="126829" y="2906335"/>
              <a:ext cx="39125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넥슨Lv1고딕 OTF" panose="00000500000000000000" pitchFamily="50" charset="-127"/>
                  <a:ea typeface="넥슨Lv1고딕 OTF" panose="00000500000000000000" pitchFamily="50" charset="-127"/>
                  <a:cs typeface="Pretendard Black" panose="02000A03000000020004" pitchFamily="50" charset="-127"/>
                </a:rPr>
                <a:t>1) </a:t>
              </a:r>
              <a:r>
                <a:rPr lang="ko-KR" altLang="en-US" sz="1400" dirty="0">
                  <a:latin typeface="넥슨Lv1고딕 OTF" panose="00000500000000000000" pitchFamily="50" charset="-127"/>
                  <a:ea typeface="넥슨Lv1고딕 OTF" panose="00000500000000000000" pitchFamily="50" charset="-127"/>
                  <a:cs typeface="Pretendard Black" panose="02000A03000000020004" pitchFamily="50" charset="-127"/>
                </a:rPr>
                <a:t>의상은 대부분 </a:t>
              </a:r>
              <a:r>
                <a:rPr lang="ko-KR" altLang="en-US" sz="1400" dirty="0" err="1">
                  <a:latin typeface="넥슨Lv1고딕 OTF" panose="00000500000000000000" pitchFamily="50" charset="-127"/>
                  <a:ea typeface="넥슨Lv1고딕 OTF" panose="00000500000000000000" pitchFamily="50" charset="-127"/>
                  <a:cs typeface="Pretendard Black" panose="02000A03000000020004" pitchFamily="50" charset="-127"/>
                </a:rPr>
                <a:t>오리지늄</a:t>
              </a:r>
              <a:r>
                <a:rPr lang="en-US" altLang="ko-KR" sz="1400" dirty="0">
                  <a:latin typeface="넥슨Lv1고딕 OTF" panose="00000500000000000000" pitchFamily="50" charset="-127"/>
                  <a:ea typeface="넥슨Lv1고딕 OTF" panose="00000500000000000000" pitchFamily="50" charset="-127"/>
                  <a:cs typeface="Pretendard Black" panose="02000A03000000020004" pitchFamily="50" charset="-127"/>
                </a:rPr>
                <a:t>(</a:t>
              </a:r>
              <a:r>
                <a:rPr lang="ko-KR" altLang="en-US" sz="1400" dirty="0">
                  <a:latin typeface="넥슨Lv1고딕 OTF" panose="00000500000000000000" pitchFamily="50" charset="-127"/>
                  <a:ea typeface="넥슨Lv1고딕 OTF" panose="00000500000000000000" pitchFamily="50" charset="-127"/>
                  <a:cs typeface="Pretendard Black" panose="02000A03000000020004" pitchFamily="50" charset="-127"/>
                </a:rPr>
                <a:t>유료 재화</a:t>
              </a:r>
              <a:r>
                <a:rPr lang="en-US" altLang="ko-KR" sz="1400" dirty="0">
                  <a:latin typeface="넥슨Lv1고딕 OTF" panose="00000500000000000000" pitchFamily="50" charset="-127"/>
                  <a:ea typeface="넥슨Lv1고딕 OTF" panose="00000500000000000000" pitchFamily="50" charset="-127"/>
                  <a:cs typeface="Pretendard Black" panose="02000A03000000020004" pitchFamily="50" charset="-127"/>
                </a:rPr>
                <a:t>, </a:t>
              </a:r>
              <a:r>
                <a:rPr lang="ko-KR" altLang="en-US" sz="1400" dirty="0">
                  <a:latin typeface="넥슨Lv1고딕 OTF" panose="00000500000000000000" pitchFamily="50" charset="-127"/>
                  <a:ea typeface="넥슨Lv1고딕 OTF" panose="00000500000000000000" pitchFamily="50" charset="-127"/>
                  <a:cs typeface="Pretendard Black" panose="02000A03000000020004" pitchFamily="50" charset="-127"/>
                </a:rPr>
                <a:t>첫 클리어 보상</a:t>
              </a:r>
              <a:r>
                <a:rPr lang="en-US" altLang="ko-KR" sz="1400" dirty="0">
                  <a:latin typeface="넥슨Lv1고딕 OTF" panose="00000500000000000000" pitchFamily="50" charset="-127"/>
                  <a:ea typeface="넥슨Lv1고딕 OTF" panose="00000500000000000000" pitchFamily="50" charset="-127"/>
                  <a:cs typeface="Pretendard Black" panose="02000A03000000020004" pitchFamily="50" charset="-127"/>
                </a:rPr>
                <a:t>)</a:t>
              </a:r>
              <a:r>
                <a:rPr lang="ko-KR" altLang="en-US" sz="1400" dirty="0">
                  <a:latin typeface="넥슨Lv1고딕 OTF" panose="00000500000000000000" pitchFamily="50" charset="-127"/>
                  <a:ea typeface="넥슨Lv1고딕 OTF" panose="00000500000000000000" pitchFamily="50" charset="-127"/>
                  <a:cs typeface="Pretendard Black" panose="02000A03000000020004" pitchFamily="50" charset="-127"/>
                </a:rPr>
                <a:t>으로 구매 가능</a:t>
              </a:r>
              <a:endPara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3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4B584-75A1-376C-7B19-4F7F2AB3BA9F}"/>
              </a:ext>
            </a:extLst>
          </p:cNvPr>
          <p:cNvSpPr txBox="1"/>
          <p:nvPr/>
        </p:nvSpPr>
        <p:spPr>
          <a:xfrm>
            <a:off x="173491" y="195522"/>
            <a:ext cx="11845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캐릭터 능력치 데이터 테이블</a:t>
            </a:r>
            <a:endParaRPr lang="en-US" altLang="ko-KR" sz="1400" b="1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총 캐릭터가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200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명이 넘기 때문에 현재 작성자가 보유 중인 캐릭터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10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명만 선정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&amp;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현 레벨은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2024.05.19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기준으로 작성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DBBEA1-7FC2-46A7-C110-CB89C1ED5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25"/>
          <a:stretch/>
        </p:blipFill>
        <p:spPr>
          <a:xfrm>
            <a:off x="299048" y="916183"/>
            <a:ext cx="11712488" cy="27500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794B3-F771-F619-9EEC-5C7F415709BD}"/>
              </a:ext>
            </a:extLst>
          </p:cNvPr>
          <p:cNvGrpSpPr/>
          <p:nvPr/>
        </p:nvGrpSpPr>
        <p:grpSpPr>
          <a:xfrm>
            <a:off x="299048" y="3863667"/>
            <a:ext cx="6300361" cy="2750043"/>
            <a:chOff x="341340" y="3926805"/>
            <a:chExt cx="6300361" cy="27500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5D9C0C-6B25-5D8F-2656-CE3078191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127"/>
            <a:stretch/>
          </p:blipFill>
          <p:spPr>
            <a:xfrm>
              <a:off x="1250829" y="3926805"/>
              <a:ext cx="5390872" cy="275004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4FFB8F-0B22-01CF-0FB6-39FD600D8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4764"/>
            <a:stretch/>
          </p:blipFill>
          <p:spPr>
            <a:xfrm>
              <a:off x="341340" y="3926805"/>
              <a:ext cx="909489" cy="2735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05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B8BD0E-B3C6-FB00-36B4-491897403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42" y="161330"/>
            <a:ext cx="4645645" cy="21441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0E8790-26CC-D6DD-DF4A-E368F66B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61" y="161330"/>
            <a:ext cx="4645645" cy="2144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D9E0B1-70FA-3376-3D81-E7B70497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06" y="2356928"/>
            <a:ext cx="4645645" cy="21441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8C8DA5-AD2F-3547-1438-6E171D191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940" y="4552526"/>
            <a:ext cx="4645645" cy="21441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965E88-B1A6-79A7-2B0C-EF21396E5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260" y="4552526"/>
            <a:ext cx="4645645" cy="2144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FE66AE-8F61-D665-0E79-AB8DE322E2DE}"/>
              </a:ext>
            </a:extLst>
          </p:cNvPr>
          <p:cNvSpPr txBox="1"/>
          <p:nvPr/>
        </p:nvSpPr>
        <p:spPr>
          <a:xfrm>
            <a:off x="6047634" y="2318445"/>
            <a:ext cx="1228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3.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출석 체크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9A06A-5D01-290E-CF3B-D5910689EFCD}"/>
              </a:ext>
            </a:extLst>
          </p:cNvPr>
          <p:cNvSpPr txBox="1"/>
          <p:nvPr/>
        </p:nvSpPr>
        <p:spPr>
          <a:xfrm>
            <a:off x="9818230" y="2318445"/>
            <a:ext cx="2324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3-1.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출석 체크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보상 목록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98E1CF-DE54-3308-5052-F718C0B4793A}"/>
              </a:ext>
            </a:extLst>
          </p:cNvPr>
          <p:cNvSpPr txBox="1"/>
          <p:nvPr/>
        </p:nvSpPr>
        <p:spPr>
          <a:xfrm>
            <a:off x="184106" y="4501072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로비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939CA5-2574-1351-4477-4D8D4D14B4C0}"/>
              </a:ext>
            </a:extLst>
          </p:cNvPr>
          <p:cNvSpPr txBox="1"/>
          <p:nvPr/>
        </p:nvSpPr>
        <p:spPr>
          <a:xfrm>
            <a:off x="4970416" y="4213972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작전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콘텐츠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0BB02-0317-772B-A812-E13FCB99996D}"/>
              </a:ext>
            </a:extLst>
          </p:cNvPr>
          <p:cNvSpPr txBox="1"/>
          <p:nvPr/>
        </p:nvSpPr>
        <p:spPr>
          <a:xfrm>
            <a:off x="10042650" y="4205323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5-1.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작전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</a:t>
            </a:r>
          </a:p>
        </p:txBody>
      </p:sp>
    </p:spTree>
    <p:extLst>
      <p:ext uri="{BB962C8B-B14F-4D97-AF65-F5344CB8AC3E}">
        <p14:creationId xmlns:p14="http://schemas.microsoft.com/office/powerpoint/2010/main" val="47180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43502B-2CFB-5040-3D28-1AAE18311812}"/>
              </a:ext>
            </a:extLst>
          </p:cNvPr>
          <p:cNvSpPr/>
          <p:nvPr/>
        </p:nvSpPr>
        <p:spPr>
          <a:xfrm>
            <a:off x="255452" y="535680"/>
            <a:ext cx="9649526" cy="44536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B4DCAE-4A17-94A7-9332-15FF1F55096E}"/>
              </a:ext>
            </a:extLst>
          </p:cNvPr>
          <p:cNvSpPr txBox="1"/>
          <p:nvPr/>
        </p:nvSpPr>
        <p:spPr>
          <a:xfrm>
            <a:off x="253656" y="135570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3. </a:t>
            </a:r>
            <a:r>
              <a:rPr lang="ko-KR" altLang="en-US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출석 체크 </a:t>
            </a:r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UI </a:t>
            </a:r>
            <a:r>
              <a:rPr lang="ko-KR" altLang="en-US" sz="20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역기획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5642D0-39AE-8D05-5F15-5D380ED02254}"/>
              </a:ext>
            </a:extLst>
          </p:cNvPr>
          <p:cNvSpPr/>
          <p:nvPr/>
        </p:nvSpPr>
        <p:spPr>
          <a:xfrm>
            <a:off x="1480915" y="890736"/>
            <a:ext cx="7198598" cy="3743517"/>
          </a:xfrm>
          <a:prstGeom prst="rect">
            <a:avLst/>
          </a:prstGeom>
          <a:solidFill>
            <a:srgbClr val="DAA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005AD-AEF3-9ABA-758C-0834C9F52DA5}"/>
              </a:ext>
            </a:extLst>
          </p:cNvPr>
          <p:cNvSpPr/>
          <p:nvPr/>
        </p:nvSpPr>
        <p:spPr>
          <a:xfrm>
            <a:off x="1480915" y="958244"/>
            <a:ext cx="4851287" cy="36760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6D331C-9544-1B5F-B868-6CCE64598C58}"/>
              </a:ext>
            </a:extLst>
          </p:cNvPr>
          <p:cNvSpPr/>
          <p:nvPr/>
        </p:nvSpPr>
        <p:spPr>
          <a:xfrm>
            <a:off x="1480915" y="958243"/>
            <a:ext cx="1053250" cy="417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month</a:t>
            </a:r>
            <a:endParaRPr lang="ko-KR" altLang="en-US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4B7241-8C8B-9CD8-7FFB-D00ADF64627E}"/>
              </a:ext>
            </a:extLst>
          </p:cNvPr>
          <p:cNvSpPr/>
          <p:nvPr/>
        </p:nvSpPr>
        <p:spPr>
          <a:xfrm>
            <a:off x="2815946" y="1048518"/>
            <a:ext cx="3009386" cy="236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문구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3D719CE5-AD82-CD1F-0C55-8775E74B9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67248"/>
              </p:ext>
            </p:extLst>
          </p:nvPr>
        </p:nvGraphicFramePr>
        <p:xfrm>
          <a:off x="1489098" y="1445043"/>
          <a:ext cx="4696909" cy="3189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987">
                  <a:extLst>
                    <a:ext uri="{9D8B030D-6E8A-4147-A177-3AD203B41FA5}">
                      <a16:colId xmlns:a16="http://schemas.microsoft.com/office/drawing/2014/main" val="3385595529"/>
                    </a:ext>
                  </a:extLst>
                </a:gridCol>
                <a:gridCol w="670987">
                  <a:extLst>
                    <a:ext uri="{9D8B030D-6E8A-4147-A177-3AD203B41FA5}">
                      <a16:colId xmlns:a16="http://schemas.microsoft.com/office/drawing/2014/main" val="3580923241"/>
                    </a:ext>
                  </a:extLst>
                </a:gridCol>
                <a:gridCol w="670987">
                  <a:extLst>
                    <a:ext uri="{9D8B030D-6E8A-4147-A177-3AD203B41FA5}">
                      <a16:colId xmlns:a16="http://schemas.microsoft.com/office/drawing/2014/main" val="2669726034"/>
                    </a:ext>
                  </a:extLst>
                </a:gridCol>
                <a:gridCol w="670987">
                  <a:extLst>
                    <a:ext uri="{9D8B030D-6E8A-4147-A177-3AD203B41FA5}">
                      <a16:colId xmlns:a16="http://schemas.microsoft.com/office/drawing/2014/main" val="496598258"/>
                    </a:ext>
                  </a:extLst>
                </a:gridCol>
                <a:gridCol w="670987">
                  <a:extLst>
                    <a:ext uri="{9D8B030D-6E8A-4147-A177-3AD203B41FA5}">
                      <a16:colId xmlns:a16="http://schemas.microsoft.com/office/drawing/2014/main" val="1487955456"/>
                    </a:ext>
                  </a:extLst>
                </a:gridCol>
                <a:gridCol w="670987">
                  <a:extLst>
                    <a:ext uri="{9D8B030D-6E8A-4147-A177-3AD203B41FA5}">
                      <a16:colId xmlns:a16="http://schemas.microsoft.com/office/drawing/2014/main" val="2571780891"/>
                    </a:ext>
                  </a:extLst>
                </a:gridCol>
                <a:gridCol w="670987">
                  <a:extLst>
                    <a:ext uri="{9D8B030D-6E8A-4147-A177-3AD203B41FA5}">
                      <a16:colId xmlns:a16="http://schemas.microsoft.com/office/drawing/2014/main" val="4083076409"/>
                    </a:ext>
                  </a:extLst>
                </a:gridCol>
              </a:tblGrid>
              <a:tr h="6378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56289"/>
                  </a:ext>
                </a:extLst>
              </a:tr>
              <a:tr h="6378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805190"/>
                  </a:ext>
                </a:extLst>
              </a:tr>
              <a:tr h="6378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803171"/>
                  </a:ext>
                </a:extLst>
              </a:tr>
              <a:tr h="6378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559108"/>
                  </a:ext>
                </a:extLst>
              </a:tr>
              <a:tr h="6378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351296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23E1CE-6EC3-DC88-DB6E-B1700A1B22D5}"/>
              </a:ext>
            </a:extLst>
          </p:cNvPr>
          <p:cNvSpPr/>
          <p:nvPr/>
        </p:nvSpPr>
        <p:spPr>
          <a:xfrm>
            <a:off x="6240943" y="958243"/>
            <a:ext cx="1726899" cy="3072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652379-108A-30B1-603F-9EFF5B5F249B}"/>
              </a:ext>
            </a:extLst>
          </p:cNvPr>
          <p:cNvSpPr/>
          <p:nvPr/>
        </p:nvSpPr>
        <p:spPr>
          <a:xfrm>
            <a:off x="6399199" y="1020499"/>
            <a:ext cx="1569004" cy="236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다음 출석까지 남은 시간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2124EC3-6C97-264D-35A1-E4749E093679}"/>
              </a:ext>
            </a:extLst>
          </p:cNvPr>
          <p:cNvSpPr/>
          <p:nvPr/>
        </p:nvSpPr>
        <p:spPr>
          <a:xfrm>
            <a:off x="6407413" y="1375553"/>
            <a:ext cx="1552576" cy="75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오늘의 보상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1302CF-9E76-1E11-3979-367D49D483EB}"/>
              </a:ext>
            </a:extLst>
          </p:cNvPr>
          <p:cNvSpPr/>
          <p:nvPr/>
        </p:nvSpPr>
        <p:spPr>
          <a:xfrm>
            <a:off x="6965902" y="4169544"/>
            <a:ext cx="1349616" cy="23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출석체크 완료 표시</a:t>
            </a:r>
            <a:endParaRPr lang="ko-KR" altLang="en-US" sz="12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2F8911-AAFB-9E4D-ABA3-9F6948676F2A}"/>
              </a:ext>
            </a:extLst>
          </p:cNvPr>
          <p:cNvSpPr/>
          <p:nvPr/>
        </p:nvSpPr>
        <p:spPr>
          <a:xfrm>
            <a:off x="8499186" y="696135"/>
            <a:ext cx="361016" cy="389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X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DE26514-2CB9-55A8-4B04-A6E206AC67E1}"/>
              </a:ext>
            </a:extLst>
          </p:cNvPr>
          <p:cNvSpPr/>
          <p:nvPr/>
        </p:nvSpPr>
        <p:spPr>
          <a:xfrm>
            <a:off x="8061889" y="4799054"/>
            <a:ext cx="3874659" cy="1792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09D96FB-70D6-8E4A-20B8-B96542414B47}"/>
              </a:ext>
            </a:extLst>
          </p:cNvPr>
          <p:cNvSpPr/>
          <p:nvPr/>
        </p:nvSpPr>
        <p:spPr>
          <a:xfrm>
            <a:off x="9710783" y="5293521"/>
            <a:ext cx="576869" cy="803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당일 보상 팝업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2D2FA8-2FB5-C803-AACC-80A0A1A22AD1}"/>
              </a:ext>
            </a:extLst>
          </p:cNvPr>
          <p:cNvSpPr/>
          <p:nvPr/>
        </p:nvSpPr>
        <p:spPr>
          <a:xfrm>
            <a:off x="9862019" y="6174222"/>
            <a:ext cx="274747" cy="29619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2E7900-74E9-ABCD-49B4-25B87738E7BF}"/>
              </a:ext>
            </a:extLst>
          </p:cNvPr>
          <p:cNvSpPr/>
          <p:nvPr/>
        </p:nvSpPr>
        <p:spPr>
          <a:xfrm>
            <a:off x="9710783" y="4853659"/>
            <a:ext cx="576869" cy="363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문구</a:t>
            </a:r>
            <a:endParaRPr lang="ko-KR" altLang="en-US" sz="12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D469A4A-321C-AB11-1433-6A9348425ABA}"/>
              </a:ext>
            </a:extLst>
          </p:cNvPr>
          <p:cNvSpPr/>
          <p:nvPr/>
        </p:nvSpPr>
        <p:spPr>
          <a:xfrm rot="13184881">
            <a:off x="9705335" y="4204375"/>
            <a:ext cx="728196" cy="440025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963D42-8E50-B700-E359-A8837B3AD769}"/>
              </a:ext>
            </a:extLst>
          </p:cNvPr>
          <p:cNvSpPr txBox="1"/>
          <p:nvPr/>
        </p:nvSpPr>
        <p:spPr>
          <a:xfrm>
            <a:off x="255451" y="5035207"/>
            <a:ext cx="77045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출석 기간 동안 첫 접속 시 자동 보상 수령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날마다 출석 보상 다르게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&amp;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누적 일수 늘어날수록 보상 강화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3) </a:t>
            </a:r>
            <a:r>
              <a:rPr lang="ko-KR" altLang="en-US" sz="20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인게임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재화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경험치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모집증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증명서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건설 재료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스킬 강화 재료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재화로 교환할 수 있는 물품을 번갈아 가며 지급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4)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받은 출석 보상은 체크 표시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+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채도 낮추어 확인 가능하도록 함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02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B73E89-9C31-A1B1-B549-64A5857F309A}"/>
              </a:ext>
            </a:extLst>
          </p:cNvPr>
          <p:cNvSpPr/>
          <p:nvPr/>
        </p:nvSpPr>
        <p:spPr>
          <a:xfrm>
            <a:off x="253656" y="833406"/>
            <a:ext cx="9883156" cy="456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04D50-4828-1438-15F4-BFE98207B0DE}"/>
              </a:ext>
            </a:extLst>
          </p:cNvPr>
          <p:cNvSpPr txBox="1"/>
          <p:nvPr/>
        </p:nvSpPr>
        <p:spPr>
          <a:xfrm>
            <a:off x="253656" y="135570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4. </a:t>
            </a:r>
            <a:r>
              <a:rPr lang="ko-KR" altLang="en-US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로비 화면 </a:t>
            </a:r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UI </a:t>
            </a:r>
            <a:r>
              <a:rPr lang="ko-KR" altLang="en-US" sz="20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역기획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A570B3-CDAE-CD76-F83F-FD51E36ED705}"/>
              </a:ext>
            </a:extLst>
          </p:cNvPr>
          <p:cNvSpPr/>
          <p:nvPr/>
        </p:nvSpPr>
        <p:spPr>
          <a:xfrm>
            <a:off x="6095226" y="1397479"/>
            <a:ext cx="4022785" cy="124220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659C64-E2C7-3349-E531-91A03769866D}"/>
              </a:ext>
            </a:extLst>
          </p:cNvPr>
          <p:cNvSpPr/>
          <p:nvPr/>
        </p:nvSpPr>
        <p:spPr>
          <a:xfrm>
            <a:off x="6095226" y="919733"/>
            <a:ext cx="4040812" cy="400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가지고 있는 재화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2C7F11-3D32-4685-6E00-B949E63630D5}"/>
              </a:ext>
            </a:extLst>
          </p:cNvPr>
          <p:cNvSpPr/>
          <p:nvPr/>
        </p:nvSpPr>
        <p:spPr>
          <a:xfrm>
            <a:off x="5934200" y="2754700"/>
            <a:ext cx="1431985" cy="672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 편성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11DAE9-8263-1FB8-3334-96C050B6B25D}"/>
              </a:ext>
            </a:extLst>
          </p:cNvPr>
          <p:cNvSpPr/>
          <p:nvPr/>
        </p:nvSpPr>
        <p:spPr>
          <a:xfrm>
            <a:off x="7501332" y="2754700"/>
            <a:ext cx="1857554" cy="672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관리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F0C9C9-4026-1E51-09D7-8E9F7F31FA93}"/>
              </a:ext>
            </a:extLst>
          </p:cNvPr>
          <p:cNvSpPr/>
          <p:nvPr/>
        </p:nvSpPr>
        <p:spPr>
          <a:xfrm>
            <a:off x="6328139" y="3542579"/>
            <a:ext cx="1173193" cy="672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유료 구매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745C5C-9398-8E74-D8F2-71C3F2A47099}"/>
              </a:ext>
            </a:extLst>
          </p:cNvPr>
          <p:cNvSpPr/>
          <p:nvPr/>
        </p:nvSpPr>
        <p:spPr>
          <a:xfrm>
            <a:off x="7501332" y="3542579"/>
            <a:ext cx="2306128" cy="672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뽑기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B615B-0C89-B81B-8EB3-FE4C94BAA3DC}"/>
              </a:ext>
            </a:extLst>
          </p:cNvPr>
          <p:cNvSpPr/>
          <p:nvPr/>
        </p:nvSpPr>
        <p:spPr>
          <a:xfrm>
            <a:off x="6069347" y="4342799"/>
            <a:ext cx="1431985" cy="672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미션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742081-2469-31E5-460D-E4D1905E3B04}"/>
              </a:ext>
            </a:extLst>
          </p:cNvPr>
          <p:cNvSpPr/>
          <p:nvPr/>
        </p:nvSpPr>
        <p:spPr>
          <a:xfrm>
            <a:off x="7578970" y="4329498"/>
            <a:ext cx="2055962" cy="672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기반시설 콘텐츠 </a:t>
            </a:r>
            <a:r>
              <a:rPr lang="en-US" altLang="ko-KR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창고</a:t>
            </a:r>
            <a:endParaRPr lang="en-US" altLang="ko-KR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B990BA-5932-3E3E-D93B-43A0326BE8E3}"/>
              </a:ext>
            </a:extLst>
          </p:cNvPr>
          <p:cNvSpPr/>
          <p:nvPr/>
        </p:nvSpPr>
        <p:spPr>
          <a:xfrm>
            <a:off x="252882" y="811726"/>
            <a:ext cx="1963333" cy="433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설정 및 메뉴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D2E5A8-8D9D-54B8-1609-5F38B9B9567E}"/>
              </a:ext>
            </a:extLst>
          </p:cNvPr>
          <p:cNvSpPr/>
          <p:nvPr/>
        </p:nvSpPr>
        <p:spPr>
          <a:xfrm>
            <a:off x="252882" y="2165533"/>
            <a:ext cx="1431985" cy="1604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닉네임</a:t>
            </a:r>
            <a:endParaRPr lang="en-US" altLang="ko-KR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ID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18507B-A633-9E40-14A0-4CFE4A74DDA6}"/>
              </a:ext>
            </a:extLst>
          </p:cNvPr>
          <p:cNvSpPr/>
          <p:nvPr/>
        </p:nvSpPr>
        <p:spPr>
          <a:xfrm>
            <a:off x="1888410" y="1352792"/>
            <a:ext cx="3268637" cy="40203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캐릭터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3882A8-F44B-A197-06DB-035578FD55BC}"/>
              </a:ext>
            </a:extLst>
          </p:cNvPr>
          <p:cNvSpPr/>
          <p:nvPr/>
        </p:nvSpPr>
        <p:spPr>
          <a:xfrm>
            <a:off x="384540" y="3783756"/>
            <a:ext cx="2815086" cy="4953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대사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A8AE04-BC88-35D5-9E03-9D460112D397}"/>
              </a:ext>
            </a:extLst>
          </p:cNvPr>
          <p:cNvSpPr/>
          <p:nvPr/>
        </p:nvSpPr>
        <p:spPr>
          <a:xfrm>
            <a:off x="384540" y="4410789"/>
            <a:ext cx="1831675" cy="702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이벤트 배너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CEF9CE-2C35-6E6F-B5EC-6072D0E8A9A0}"/>
              </a:ext>
            </a:extLst>
          </p:cNvPr>
          <p:cNvSpPr/>
          <p:nvPr/>
        </p:nvSpPr>
        <p:spPr>
          <a:xfrm>
            <a:off x="2293853" y="4342799"/>
            <a:ext cx="905773" cy="3364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친구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2A65F0-CD29-65A5-3643-2070D82C331E}"/>
              </a:ext>
            </a:extLst>
          </p:cNvPr>
          <p:cNvSpPr/>
          <p:nvPr/>
        </p:nvSpPr>
        <p:spPr>
          <a:xfrm>
            <a:off x="2293853" y="4723439"/>
            <a:ext cx="905773" cy="336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파일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943685-EF96-0D69-829A-E6305E55F51C}"/>
              </a:ext>
            </a:extLst>
          </p:cNvPr>
          <p:cNvSpPr/>
          <p:nvPr/>
        </p:nvSpPr>
        <p:spPr>
          <a:xfrm>
            <a:off x="553415" y="2320503"/>
            <a:ext cx="793632" cy="7936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레벨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234F8C-7B6D-A67E-4C4A-D3CFBC2E32BB}"/>
              </a:ext>
            </a:extLst>
          </p:cNvPr>
          <p:cNvSpPr/>
          <p:nvPr/>
        </p:nvSpPr>
        <p:spPr>
          <a:xfrm>
            <a:off x="6250502" y="1492672"/>
            <a:ext cx="1328468" cy="10926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C635BF-C7B8-2FE6-DD43-BEF768E89206}"/>
              </a:ext>
            </a:extLst>
          </p:cNvPr>
          <p:cNvSpPr/>
          <p:nvPr/>
        </p:nvSpPr>
        <p:spPr>
          <a:xfrm>
            <a:off x="7646873" y="1492671"/>
            <a:ext cx="993476" cy="1092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진입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3CE811-24F2-111A-709A-220291B5D7AC}"/>
              </a:ext>
            </a:extLst>
          </p:cNvPr>
          <p:cNvSpPr/>
          <p:nvPr/>
        </p:nvSpPr>
        <p:spPr>
          <a:xfrm>
            <a:off x="8708252" y="1492672"/>
            <a:ext cx="1409759" cy="10926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진행 중인</a:t>
            </a:r>
            <a:endParaRPr lang="en-US" altLang="ko-KR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49F5B-11C2-D856-8568-6C7DFF6D8E67}"/>
              </a:ext>
            </a:extLst>
          </p:cNvPr>
          <p:cNvSpPr txBox="1"/>
          <p:nvPr/>
        </p:nvSpPr>
        <p:spPr>
          <a:xfrm>
            <a:off x="252882" y="5460521"/>
            <a:ext cx="11815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ID :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변경 불가능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닉네임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메인 캐릭터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유저가 변경 가능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3)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레벨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캐릭터 대사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이벤트 배너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재화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20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이성치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스토리 및 이벤트 진행 상황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상황에 따라 자동 변경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4)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이외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다른 화면으로 넘어가는 버튼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8ABCE7-B500-B331-8B55-310BF02F186F}"/>
              </a:ext>
            </a:extLst>
          </p:cNvPr>
          <p:cNvSpPr txBox="1"/>
          <p:nvPr/>
        </p:nvSpPr>
        <p:spPr>
          <a:xfrm>
            <a:off x="8400850" y="243596"/>
            <a:ext cx="3537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클릭 시 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5-1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이하의 화면으로 이동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E10C481-6BB4-EA67-79CA-38722FF7F291}"/>
              </a:ext>
            </a:extLst>
          </p:cNvPr>
          <p:cNvCxnSpPr>
            <a:cxnSpLocks/>
          </p:cNvCxnSpPr>
          <p:nvPr/>
        </p:nvCxnSpPr>
        <p:spPr>
          <a:xfrm flipH="1">
            <a:off x="9807460" y="612928"/>
            <a:ext cx="811657" cy="7845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2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F9403-7A00-AA6D-3016-179E0318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6" y="112235"/>
            <a:ext cx="4676328" cy="21583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F5BFC4-6729-0F80-B96F-12AC33AA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941" y="112234"/>
            <a:ext cx="4676328" cy="2158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BFECD0-FA69-A666-A1CE-B94BFFE0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802" y="2349847"/>
            <a:ext cx="4676328" cy="2158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96B098-CF5B-4BFC-0477-FC312B39C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941" y="4587460"/>
            <a:ext cx="4676328" cy="21583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C9348E-5B32-9CAA-27BE-819E6EDD3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56" y="4587460"/>
            <a:ext cx="4676328" cy="2158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665D37-981C-3F28-57CE-2A6D567270E6}"/>
              </a:ext>
            </a:extLst>
          </p:cNvPr>
          <p:cNvSpPr txBox="1"/>
          <p:nvPr/>
        </p:nvSpPr>
        <p:spPr>
          <a:xfrm>
            <a:off x="148056" y="2270539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5-2.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작전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특수 에피소드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89C8BB-9F03-CF4D-32AB-55656F387DD3}"/>
              </a:ext>
            </a:extLst>
          </p:cNvPr>
          <p:cNvSpPr txBox="1"/>
          <p:nvPr/>
        </p:nvSpPr>
        <p:spPr>
          <a:xfrm>
            <a:off x="4927941" y="2270539"/>
            <a:ext cx="2311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5-3.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작전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사이드 스토리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CC3B9-A55C-3BB4-594C-0053070615DE}"/>
              </a:ext>
            </a:extLst>
          </p:cNvPr>
          <p:cNvSpPr txBox="1"/>
          <p:nvPr/>
        </p:nvSpPr>
        <p:spPr>
          <a:xfrm>
            <a:off x="4892324" y="3259722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5-4.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작전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물자 비축 콘텐츠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8E14D-BF45-8654-2CFF-1F41ADB7F066}"/>
              </a:ext>
            </a:extLst>
          </p:cNvPr>
          <p:cNvSpPr txBox="1"/>
          <p:nvPr/>
        </p:nvSpPr>
        <p:spPr>
          <a:xfrm>
            <a:off x="4927941" y="4209252"/>
            <a:ext cx="2310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5-5.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작전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섬멸전 콘텐츠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C9BB2D-1182-F09B-2AF5-381E8EA745D9}"/>
              </a:ext>
            </a:extLst>
          </p:cNvPr>
          <p:cNvSpPr txBox="1"/>
          <p:nvPr/>
        </p:nvSpPr>
        <p:spPr>
          <a:xfrm>
            <a:off x="148055" y="4248907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5-6.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작전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통합 전략 콘텐츠</a:t>
            </a:r>
          </a:p>
        </p:txBody>
      </p:sp>
    </p:spTree>
    <p:extLst>
      <p:ext uri="{BB962C8B-B14F-4D97-AF65-F5344CB8AC3E}">
        <p14:creationId xmlns:p14="http://schemas.microsoft.com/office/powerpoint/2010/main" val="18272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BDEE98-7CE0-C4C8-4106-746C255F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4" y="205586"/>
            <a:ext cx="3912538" cy="1805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BE2524-85C1-6D5F-44E7-BF24E0780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731" y="205586"/>
            <a:ext cx="3912538" cy="1805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03DEC-A0E6-D795-2858-1C78C051B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588" y="205587"/>
            <a:ext cx="3912538" cy="1805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C5000A-5E78-A34B-400F-0FF4C803A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74" y="3625379"/>
            <a:ext cx="3912538" cy="18057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DBB7C6-8AFE-59C0-A26B-24FAD1082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731" y="3625380"/>
            <a:ext cx="3912538" cy="18057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A511AF-4C8A-7A9F-3A80-19024A9B0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4588" y="3625380"/>
            <a:ext cx="3912538" cy="18057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681544-4FD0-D837-923F-C7FC42297D1A}"/>
              </a:ext>
            </a:extLst>
          </p:cNvPr>
          <p:cNvSpPr txBox="1"/>
          <p:nvPr/>
        </p:nvSpPr>
        <p:spPr>
          <a:xfrm>
            <a:off x="184874" y="2011373"/>
            <a:ext cx="275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맵 및 진행 상황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9BAB7-54B3-0EF9-0894-0C86B1ADAE25}"/>
              </a:ext>
            </a:extLst>
          </p:cNvPr>
          <p:cNvSpPr txBox="1"/>
          <p:nvPr/>
        </p:nvSpPr>
        <p:spPr>
          <a:xfrm>
            <a:off x="4139731" y="2011373"/>
            <a:ext cx="3483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6-1.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진입했을 때 로딩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F1C7E2-DBC0-E1CE-C62B-C7AA1F59916F}"/>
              </a:ext>
            </a:extLst>
          </p:cNvPr>
          <p:cNvSpPr txBox="1"/>
          <p:nvPr/>
        </p:nvSpPr>
        <p:spPr>
          <a:xfrm>
            <a:off x="8094588" y="2011373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6-2.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전투 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1D74B-B589-E5E9-CC95-C01D2C533930}"/>
              </a:ext>
            </a:extLst>
          </p:cNvPr>
          <p:cNvSpPr txBox="1"/>
          <p:nvPr/>
        </p:nvSpPr>
        <p:spPr>
          <a:xfrm>
            <a:off x="187803" y="5431166"/>
            <a:ext cx="2638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6-3.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전투 진행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FAC047-C54A-1332-4347-9880BCC04DE6}"/>
              </a:ext>
            </a:extLst>
          </p:cNvPr>
          <p:cNvSpPr txBox="1"/>
          <p:nvPr/>
        </p:nvSpPr>
        <p:spPr>
          <a:xfrm>
            <a:off x="4097412" y="5431166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6-4.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전투 진행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384D2B-CDC1-24C3-114E-D71459009BC1}"/>
              </a:ext>
            </a:extLst>
          </p:cNvPr>
          <p:cNvSpPr txBox="1"/>
          <p:nvPr/>
        </p:nvSpPr>
        <p:spPr>
          <a:xfrm>
            <a:off x="8094588" y="5431166"/>
            <a:ext cx="3065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6-5.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전투 종료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성공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BCF33C-5CF5-D04A-45B4-8C117B1E1798}"/>
              </a:ext>
            </a:extLst>
          </p:cNvPr>
          <p:cNvSpPr txBox="1"/>
          <p:nvPr/>
        </p:nvSpPr>
        <p:spPr>
          <a:xfrm>
            <a:off x="184874" y="2386632"/>
            <a:ext cx="391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클리어해야 다음 스테이지 정보 개방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하드모드 클리어 스테이지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하얀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3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면 큐브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</a:t>
            </a:r>
          </a:p>
          <a:p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완벽 클리어 스테이지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파란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3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면 큐브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</a:t>
            </a:r>
          </a:p>
          <a:p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이외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: 1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면이 검은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면 파란 큐브로 표시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2BDB9-6269-BEAC-6B9B-2F9852175CA8}"/>
              </a:ext>
            </a:extLst>
          </p:cNvPr>
          <p:cNvSpPr txBox="1"/>
          <p:nvPr/>
        </p:nvSpPr>
        <p:spPr>
          <a:xfrm>
            <a:off x="4139731" y="2386631"/>
            <a:ext cx="3912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아래쪽에 플레이 관련 팁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나레이션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송출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4D17D-39DF-1635-BA80-77FF35DA1AB7}"/>
              </a:ext>
            </a:extLst>
          </p:cNvPr>
          <p:cNvSpPr txBox="1"/>
          <p:nvPr/>
        </p:nvSpPr>
        <p:spPr>
          <a:xfrm>
            <a:off x="8094588" y="2349927"/>
            <a:ext cx="391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일시정지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2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배속 기능 구현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여기서는 플레이 방식 설명 생략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347AEB-A664-E44C-1E2F-2C3F2B4B2E2B}"/>
              </a:ext>
            </a:extLst>
          </p:cNvPr>
          <p:cNvSpPr txBox="1"/>
          <p:nvPr/>
        </p:nvSpPr>
        <p:spPr>
          <a:xfrm>
            <a:off x="184874" y="5770271"/>
            <a:ext cx="3912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적의 진행 방향 예고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29459-88C2-66BD-06CD-25F28311866C}"/>
              </a:ext>
            </a:extLst>
          </p:cNvPr>
          <p:cNvSpPr txBox="1"/>
          <p:nvPr/>
        </p:nvSpPr>
        <p:spPr>
          <a:xfrm>
            <a:off x="4139731" y="5770271"/>
            <a:ext cx="391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피격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타격 이펙트 눈에 잘 띄도록 구성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이펙트에 캐릭터가 전부 가려지지 않도록 주의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D8978-1CED-010B-A185-46AC75460916}"/>
              </a:ext>
            </a:extLst>
          </p:cNvPr>
          <p:cNvSpPr txBox="1"/>
          <p:nvPr/>
        </p:nvSpPr>
        <p:spPr>
          <a:xfrm>
            <a:off x="8094588" y="5769720"/>
            <a:ext cx="39125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첫 완벽 클리어 시 대리 지휘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(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자동 전투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가능 관련 문구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나레이션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송출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보상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경험치 확인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3)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편성된 캐릭터 중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랜덤한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한 명의 대사 송출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48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CC82EF-A84A-F5C2-99BD-A60BD40D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2" y="253385"/>
            <a:ext cx="3829434" cy="17674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0CBFBA-01CB-D8FF-C8F7-1500D979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42" y="2063774"/>
            <a:ext cx="3829434" cy="17674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52C056-E3E3-7747-890F-2DCB2A0D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83" y="615461"/>
            <a:ext cx="3829434" cy="17674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25295A-25E1-B2B5-DF16-824718418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724" y="615461"/>
            <a:ext cx="3829434" cy="17674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B06E38-580A-D7C0-5E5A-5F129C09E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42" y="4150323"/>
            <a:ext cx="3829434" cy="17674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8A6FB1-E2A1-F51D-3B57-F03BCCCB1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1283" y="4150324"/>
            <a:ext cx="3829434" cy="17674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036462-64B0-9DA3-7895-0C3B79D8E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724" y="4150323"/>
            <a:ext cx="3829434" cy="1767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80184C-EAA4-70E1-9831-B4DD45647DE2}"/>
              </a:ext>
            </a:extLst>
          </p:cNvPr>
          <p:cNvSpPr txBox="1"/>
          <p:nvPr/>
        </p:nvSpPr>
        <p:spPr>
          <a:xfrm>
            <a:off x="261842" y="3831205"/>
            <a:ext cx="3118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6-6.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클리어 이후 변화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E1FEC-B2D6-08E1-54B3-DDB33C823624}"/>
              </a:ext>
            </a:extLst>
          </p:cNvPr>
          <p:cNvSpPr txBox="1"/>
          <p:nvPr/>
        </p:nvSpPr>
        <p:spPr>
          <a:xfrm>
            <a:off x="4181283" y="2382892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6-7.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 편성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799CD-F408-8628-6D9C-61AC58EFA8FF}"/>
              </a:ext>
            </a:extLst>
          </p:cNvPr>
          <p:cNvSpPr txBox="1"/>
          <p:nvPr/>
        </p:nvSpPr>
        <p:spPr>
          <a:xfrm>
            <a:off x="8100724" y="2366567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6-8.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지원 유닛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9318F-4021-58ED-070B-8523B0C24C4C}"/>
              </a:ext>
            </a:extLst>
          </p:cNvPr>
          <p:cNvSpPr txBox="1"/>
          <p:nvPr/>
        </p:nvSpPr>
        <p:spPr>
          <a:xfrm>
            <a:off x="261842" y="5917754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6-9.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전투 종료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실패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71DEA-C9B7-0CB8-EF22-CE12029D2E26}"/>
              </a:ext>
            </a:extLst>
          </p:cNvPr>
          <p:cNvSpPr txBox="1"/>
          <p:nvPr/>
        </p:nvSpPr>
        <p:spPr>
          <a:xfrm>
            <a:off x="4181283" y="5917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6-10.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적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73BC79-855E-3D9B-D9D6-3E9F62B53AC6}"/>
              </a:ext>
            </a:extLst>
          </p:cNvPr>
          <p:cNvSpPr txBox="1"/>
          <p:nvPr/>
        </p:nvSpPr>
        <p:spPr>
          <a:xfrm>
            <a:off x="8100724" y="5901429"/>
            <a:ext cx="24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6-11.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메인 스토리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맵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CA47A-7735-F307-6A39-55CC7AF9CC3D}"/>
              </a:ext>
            </a:extLst>
          </p:cNvPr>
          <p:cNvSpPr txBox="1"/>
          <p:nvPr/>
        </p:nvSpPr>
        <p:spPr>
          <a:xfrm>
            <a:off x="4181282" y="2705121"/>
            <a:ext cx="77488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총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12(+1)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개의 유닛으로 구성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동시에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4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개의 팀까지 저장 가능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팀 이름 변경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3)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무작위 유저의 지원 유닛을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개 사용할 수 있음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단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사용 시 완벽 클리어 불가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4)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빠른 편성 클릭 시 손쉽게 재배치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5)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배치 순서와 무관하게 전투 시작 시 배치 코스트 순 정렬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2317AE-3382-8DCC-AD2D-9B7192C56801}"/>
              </a:ext>
            </a:extLst>
          </p:cNvPr>
          <p:cNvSpPr txBox="1"/>
          <p:nvPr/>
        </p:nvSpPr>
        <p:spPr>
          <a:xfrm>
            <a:off x="261842" y="6254816"/>
            <a:ext cx="391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전투 실패 시 이성 반환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첫 시도는 모두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그 이후는 작전 개시할 때 필요한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이성치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085690-A443-8871-8E70-08DBC77C421F}"/>
              </a:ext>
            </a:extLst>
          </p:cNvPr>
          <p:cNvSpPr txBox="1"/>
          <p:nvPr/>
        </p:nvSpPr>
        <p:spPr>
          <a:xfrm>
            <a:off x="4181282" y="6254816"/>
            <a:ext cx="391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플레이하기 이전에는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???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으로 표시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직접 접한 이후 본 정보란에서 확인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81F01A-EAC7-CBB3-DA47-F558BDD88EED}"/>
              </a:ext>
            </a:extLst>
          </p:cNvPr>
          <p:cNvSpPr txBox="1"/>
          <p:nvPr/>
        </p:nvSpPr>
        <p:spPr>
          <a:xfrm>
            <a:off x="8055719" y="6239170"/>
            <a:ext cx="3912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간단한 맵 구성은 첫 시도 이전부터 확인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23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33DE79-B136-762B-7853-EAD901DA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18" y="185878"/>
            <a:ext cx="3682147" cy="16994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DC8055-E11A-5531-6A5C-E2A650B56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8" y="1983994"/>
            <a:ext cx="3682147" cy="16994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BB7253-5A88-AE69-3772-F72D2A92F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811" y="1983994"/>
            <a:ext cx="3682147" cy="169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CCFFEC-3061-52EB-3FB0-1A7672654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104" y="1983994"/>
            <a:ext cx="3682147" cy="16994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E90594-9087-B90E-C81B-752234D60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18" y="4401467"/>
            <a:ext cx="3682147" cy="16994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4CA33F-8D5A-B015-18CA-8D9FB540B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0811" y="4401467"/>
            <a:ext cx="3682147" cy="16994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7FC82F-AC25-92DA-0683-F85823757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9104" y="4401467"/>
            <a:ext cx="3682147" cy="1699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223192-7037-DE32-630B-379C10DD320E}"/>
              </a:ext>
            </a:extLst>
          </p:cNvPr>
          <p:cNvSpPr txBox="1"/>
          <p:nvPr/>
        </p:nvSpPr>
        <p:spPr>
          <a:xfrm>
            <a:off x="3884665" y="185878"/>
            <a:ext cx="2811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오퍼레이터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관리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F870F-2CD6-BD60-9679-A2CE9E1BCCCB}"/>
              </a:ext>
            </a:extLst>
          </p:cNvPr>
          <p:cNvSpPr txBox="1"/>
          <p:nvPr/>
        </p:nvSpPr>
        <p:spPr>
          <a:xfrm>
            <a:off x="202518" y="3683446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관리 개별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A5379-B2D1-D7EB-3CF6-4A75B01D58E4}"/>
              </a:ext>
            </a:extLst>
          </p:cNvPr>
          <p:cNvSpPr txBox="1"/>
          <p:nvPr/>
        </p:nvSpPr>
        <p:spPr>
          <a:xfrm>
            <a:off x="3980811" y="3683446"/>
            <a:ext cx="4509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8-1.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관리 개별 화면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이하 </a:t>
            </a:r>
            <a:r>
              <a:rPr lang="ko-KR" altLang="en-US" sz="16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레벨업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과정 및 변화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ABB1AE-477B-F18D-3B84-132A7BD00AA7}"/>
              </a:ext>
            </a:extLst>
          </p:cNvPr>
          <p:cNvSpPr txBox="1"/>
          <p:nvPr/>
        </p:nvSpPr>
        <p:spPr>
          <a:xfrm>
            <a:off x="7759104" y="6100919"/>
            <a:ext cx="3106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8-2.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관리 개별 화면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-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정예화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94DB28-7E78-E7F0-F6AE-0E033EA23E94}"/>
              </a:ext>
            </a:extLst>
          </p:cNvPr>
          <p:cNvSpPr txBox="1"/>
          <p:nvPr/>
        </p:nvSpPr>
        <p:spPr>
          <a:xfrm>
            <a:off x="3884665" y="524432"/>
            <a:ext cx="391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정렬 기준 변경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포지션 별로 확인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5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FEA3FD-1175-DA48-88DE-A0803EDC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7" y="615460"/>
            <a:ext cx="3915351" cy="1807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20C60B-2F84-CC02-777F-1D981061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23" y="3846663"/>
            <a:ext cx="3915351" cy="1807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68AC0-D13F-31C8-0984-EB0D1A755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6" y="3846663"/>
            <a:ext cx="3915351" cy="1807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E4A4C2-2F2D-89EF-0F90-E03641C7B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817" y="615460"/>
            <a:ext cx="3915351" cy="18070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9CE875-79E3-3E7A-64C5-F5818D83D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323" y="615460"/>
            <a:ext cx="3915351" cy="18070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F618F8-7A81-0A6E-9587-D79DF2D98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816" y="3846662"/>
            <a:ext cx="3915351" cy="18070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8310E9D-F07B-A482-9EC9-B295471669AD}"/>
              </a:ext>
            </a:extLst>
          </p:cNvPr>
          <p:cNvSpPr txBox="1"/>
          <p:nvPr/>
        </p:nvSpPr>
        <p:spPr>
          <a:xfrm>
            <a:off x="126827" y="2422545"/>
            <a:ext cx="3696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8-3.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관리 개별 화면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잠재능력 강화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95996-A7E7-CC3B-C2F5-A7D05815E208}"/>
              </a:ext>
            </a:extLst>
          </p:cNvPr>
          <p:cNvSpPr txBox="1"/>
          <p:nvPr/>
        </p:nvSpPr>
        <p:spPr>
          <a:xfrm>
            <a:off x="4138322" y="2422545"/>
            <a:ext cx="3701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8-4.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관리 개별 화면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세부능력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857C-976A-3647-58CE-6C3E75012D43}"/>
              </a:ext>
            </a:extLst>
          </p:cNvPr>
          <p:cNvSpPr txBox="1"/>
          <p:nvPr/>
        </p:nvSpPr>
        <p:spPr>
          <a:xfrm>
            <a:off x="4138322" y="5653747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8-5.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관리 개별 화면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스킬 강화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C0C7F-BFE1-B1CD-12EE-3EF154008E85}"/>
              </a:ext>
            </a:extLst>
          </p:cNvPr>
          <p:cNvSpPr txBox="1"/>
          <p:nvPr/>
        </p:nvSpPr>
        <p:spPr>
          <a:xfrm>
            <a:off x="8149816" y="5653747"/>
            <a:ext cx="398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8-6.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캐릭터 관리 개별 화면 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–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개별 성우</a:t>
            </a:r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스토리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265749-3EF5-F2E7-DAA0-3869DC03158A}"/>
              </a:ext>
            </a:extLst>
          </p:cNvPr>
          <p:cNvSpPr txBox="1"/>
          <p:nvPr/>
        </p:nvSpPr>
        <p:spPr>
          <a:xfrm>
            <a:off x="126826" y="2761099"/>
            <a:ext cx="39125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중복으로 뽑았을 때 나오는 증표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or</a:t>
            </a:r>
          </a:p>
          <a:p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기타 재화로 구매 가능한 증표로 강화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최대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5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회 강화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807057-555C-E370-DA53-3FC3C9775FFA}"/>
              </a:ext>
            </a:extLst>
          </p:cNvPr>
          <p:cNvSpPr txBox="1"/>
          <p:nvPr/>
        </p:nvSpPr>
        <p:spPr>
          <a:xfrm>
            <a:off x="126826" y="5692871"/>
            <a:ext cx="3912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플레이 시 사용할 스킬은 하나만 선택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C905CB-FC40-21DE-253A-61F535587E89}"/>
              </a:ext>
            </a:extLst>
          </p:cNvPr>
          <p:cNvSpPr txBox="1"/>
          <p:nvPr/>
        </p:nvSpPr>
        <p:spPr>
          <a:xfrm>
            <a:off x="4141135" y="2761099"/>
            <a:ext cx="79240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뱅가드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가드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디펜더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스나이퍼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캐스터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메딕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서포터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스페셜리스트로 포지션 구성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1-1)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포지션 별로 특화 능력치 및 스킬 </a:t>
            </a:r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재능 분류됨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정예화 이후 새로운 재능을 얻는 캐릭터 존재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3D0C81-86AE-EEF6-83D7-8F017C220932}"/>
              </a:ext>
            </a:extLst>
          </p:cNvPr>
          <p:cNvSpPr txBox="1"/>
          <p:nvPr/>
        </p:nvSpPr>
        <p:spPr>
          <a:xfrm>
            <a:off x="4135506" y="5992301"/>
            <a:ext cx="391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1)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레벨이 오를 수록 강화에 필요한 재화 증가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2)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  <a:cs typeface="Pretendard Black" panose="02000A03000000020004" pitchFamily="50" charset="-127"/>
              </a:rPr>
              <a:t>일정 레벨 이상이어야 스킬 강화 가능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465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858</Words>
  <Application>Microsoft Office PowerPoint</Application>
  <PresentationFormat>와이드스크린</PresentationFormat>
  <Paragraphs>120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넥슨Lv1고딕 OTF</vt:lpstr>
      <vt:lpstr>Arial</vt:lpstr>
      <vt:lpstr>Pretendard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김유민(사이버보안전공)</dc:creator>
  <cp:lastModifiedBy>김유민(사이버보안전공)</cp:lastModifiedBy>
  <cp:revision>123</cp:revision>
  <dcterms:created xsi:type="dcterms:W3CDTF">2024-05-19T00:41:00Z</dcterms:created>
  <dcterms:modified xsi:type="dcterms:W3CDTF">2024-05-19T07:33:58Z</dcterms:modified>
</cp:coreProperties>
</file>